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859" r:id="rId2"/>
    <p:sldId id="931" r:id="rId3"/>
    <p:sldId id="906" r:id="rId4"/>
    <p:sldId id="910" r:id="rId5"/>
    <p:sldId id="911" r:id="rId6"/>
    <p:sldId id="912" r:id="rId7"/>
    <p:sldId id="913" r:id="rId8"/>
    <p:sldId id="932" r:id="rId9"/>
    <p:sldId id="915" r:id="rId10"/>
    <p:sldId id="916" r:id="rId11"/>
    <p:sldId id="917" r:id="rId12"/>
    <p:sldId id="918" r:id="rId13"/>
    <p:sldId id="919" r:id="rId14"/>
    <p:sldId id="920" r:id="rId15"/>
    <p:sldId id="921" r:id="rId16"/>
    <p:sldId id="933" r:id="rId17"/>
    <p:sldId id="922" r:id="rId18"/>
    <p:sldId id="934" r:id="rId19"/>
    <p:sldId id="935" r:id="rId20"/>
    <p:sldId id="923" r:id="rId21"/>
    <p:sldId id="924" r:id="rId22"/>
    <p:sldId id="925" r:id="rId2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17982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第二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次工业革命和近代科学文化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6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工业化国家的社会变化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世纪中期以后，西欧城市的大众休闲文化不断涌现，戏院如雨后春笋般建立起来，足球等大型体育赛事成为人们关注的焦点。这反映出当时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城市化进程显著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大众教育已普及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贫富分化被消除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工人福利得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759502" y="14035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下表所示为英国某诗人于工业革命时期创作的诗歌，其内容反映了工业化进程所带来的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89338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经牛顿水车的冲染，黑色的布料，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89338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如黑色的花冠笼罩在各国之顶，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89338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满目皆是无情工作的机器，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89338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车轮飞转，齿轮暴虐相迫，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89338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此非伊甸美景。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人口增长问题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大众教育问题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环境污染与社会问题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城市发展与卫生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934966" y="1772816"/>
            <a:ext cx="4536504" cy="244827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3319" y="12773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世纪六七十年代，人类历史上先后开始了两次工业革命。阅读下列材料，回答问题。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工业革命后的欧美国家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华而不实的上层社会服装被抛弃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简朴实用的服装非常流行。原来专供上层社会享用的食品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如巧克力、果脯、茶叶等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也逐渐成为大众化的消费品。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在动力方面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出现了改进蒸汽机、发电机、电动机、内燃机等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在交通运输方面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创制了蒸汽轮船、蒸汽机车、汽车、飞机等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在通信方面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发明了电报、电话等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在经济结构方面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重工业取代轻纺工业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成为工业生产的主要部门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在世界贸易方面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年以后的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多年间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贸易额增长了约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自从全球涌现出发明和使用机器的热潮后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烟囱、厂房、机器轰鸣声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打破了人们恬静的田园生活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1827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法国数学家富利埃提出二氧化碳的排放会使大气变暖。在他之后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瑞典学者阿伦尼乌斯提出了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温室效应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9331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材料一反映了工业革命后人们日常生活中的哪两个方面发生了变化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根据材料二，分析工业化国家的社会变化。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根据材料三，指出在社会生产发展的同时出现了什么问题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40768"/>
            <a:ext cx="2040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服装、食品。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372687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生产力大大提高；生产和生活方式发生改变；工业生产结构发生巨大变化；世界市场进一步发展；世界各地之间的联系更加密切。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任答三点即可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3985902"/>
            <a:ext cx="32784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环境污染和气候变暖。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2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综合上述材料，谈谈你的认识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702" y="1364575"/>
            <a:ext cx="11584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科学技术是一把双刃剑；科技进步能促进人类社会发展；实行可持续发展战略，采取有效措施保护环境，使人类社会与自然和谐相处。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3892"/>
            <a:ext cx="11485848" cy="148111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科技改变世界面貌。某班围绕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第二次工业革命的影响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分组开展专题研究，并依据各自研究角度搜集了如下素材。阅读材料，完成下列要求。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613297"/>
              </p:ext>
            </p:extLst>
          </p:nvPr>
        </p:nvGraphicFramePr>
        <p:xfrm>
          <a:off x="360039" y="3054052"/>
          <a:ext cx="11639823" cy="3543300"/>
        </p:xfrm>
        <a:graphic>
          <a:graphicData uri="http://schemas.openxmlformats.org/drawingml/2006/table">
            <a:tbl>
              <a:tblPr firstRow="1" firstCol="1" bandRow="1"/>
              <a:tblGrid>
                <a:gridCol w="1252750">
                  <a:extLst>
                    <a:ext uri="{9D8B030D-6E8A-4147-A177-3AD203B41FA5}">
                      <a16:colId xmlns:a16="http://schemas.microsoft.com/office/drawing/2014/main" val="3954108645"/>
                    </a:ext>
                  </a:extLst>
                </a:gridCol>
                <a:gridCol w="8442857">
                  <a:extLst>
                    <a:ext uri="{9D8B030D-6E8A-4147-A177-3AD203B41FA5}">
                      <a16:colId xmlns:a16="http://schemas.microsoft.com/office/drawing/2014/main" val="3891261979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3522916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组别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素材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研究角度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169288"/>
                  </a:ext>
                </a:extLst>
              </a:tr>
              <a:tr h="8229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第一组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欧洲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国三大产业从业人口分布表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r>
                        <a:rPr lang="en-US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CN" sz="23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3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——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摘编自斯蒂</a:t>
                      </a:r>
                      <a:r>
                        <a:rPr lang="zh-CN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芬</a:t>
                      </a:r>
                      <a:endParaRPr lang="en-US" altLang="zh-CN" sz="23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劳</a:t>
                      </a:r>
                      <a:endParaRPr lang="en-US" altLang="zh-CN" sz="23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力</a:t>
                      </a:r>
                      <a:endParaRPr lang="en-US" altLang="zh-CN" sz="23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</a:t>
                      </a:r>
                      <a:endParaRPr lang="en-US" altLang="zh-CN" sz="23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构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032686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221617"/>
              </p:ext>
            </p:extLst>
          </p:nvPr>
        </p:nvGraphicFramePr>
        <p:xfrm>
          <a:off x="2494806" y="3981278"/>
          <a:ext cx="6336705" cy="1472184"/>
        </p:xfrm>
        <a:graphic>
          <a:graphicData uri="http://schemas.openxmlformats.org/drawingml/2006/table">
            <a:tbl>
              <a:tblPr firstRow="1" firstCol="1" bandRow="1"/>
              <a:tblGrid>
                <a:gridCol w="1730115">
                  <a:extLst>
                    <a:ext uri="{9D8B030D-6E8A-4147-A177-3AD203B41FA5}">
                      <a16:colId xmlns:a16="http://schemas.microsoft.com/office/drawing/2014/main" val="285127092"/>
                    </a:ext>
                  </a:extLst>
                </a:gridCol>
                <a:gridCol w="1203559">
                  <a:extLst>
                    <a:ext uri="{9D8B030D-6E8A-4147-A177-3AD203B41FA5}">
                      <a16:colId xmlns:a16="http://schemas.microsoft.com/office/drawing/2014/main" val="362034803"/>
                    </a:ext>
                  </a:extLst>
                </a:gridCol>
                <a:gridCol w="1128336">
                  <a:extLst>
                    <a:ext uri="{9D8B030D-6E8A-4147-A177-3AD203B41FA5}">
                      <a16:colId xmlns:a16="http://schemas.microsoft.com/office/drawing/2014/main" val="3309393025"/>
                    </a:ext>
                  </a:extLst>
                </a:gridCol>
                <a:gridCol w="2274695">
                  <a:extLst>
                    <a:ext uri="{9D8B030D-6E8A-4147-A177-3AD203B41FA5}">
                      <a16:colId xmlns:a16="http://schemas.microsoft.com/office/drawing/2014/main" val="1347986975"/>
                    </a:ext>
                  </a:extLst>
                </a:gridCol>
              </a:tblGrid>
              <a:tr h="1494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农业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工业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服务业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597624"/>
                  </a:ext>
                </a:extLst>
              </a:tr>
              <a:tr h="1494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1870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51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9709406"/>
                  </a:ext>
                </a:extLst>
              </a:tr>
              <a:tr h="1494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1913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011804"/>
                  </a:ext>
                </a:extLst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137" y="5684879"/>
            <a:ext cx="2016224" cy="26261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5934" y="6092083"/>
            <a:ext cx="2265696" cy="29209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518" y="667916"/>
            <a:ext cx="7629525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84942"/>
              </p:ext>
            </p:extLst>
          </p:nvPr>
        </p:nvGraphicFramePr>
        <p:xfrm>
          <a:off x="334566" y="980728"/>
          <a:ext cx="11639823" cy="3657600"/>
        </p:xfrm>
        <a:graphic>
          <a:graphicData uri="http://schemas.openxmlformats.org/drawingml/2006/table">
            <a:tbl>
              <a:tblPr firstRow="1" firstCol="1" bandRow="1"/>
              <a:tblGrid>
                <a:gridCol w="864096">
                  <a:extLst>
                    <a:ext uri="{9D8B030D-6E8A-4147-A177-3AD203B41FA5}">
                      <a16:colId xmlns:a16="http://schemas.microsoft.com/office/drawing/2014/main" val="3954108645"/>
                    </a:ext>
                  </a:extLst>
                </a:gridCol>
                <a:gridCol w="9073008">
                  <a:extLst>
                    <a:ext uri="{9D8B030D-6E8A-4147-A177-3AD203B41FA5}">
                      <a16:colId xmlns:a16="http://schemas.microsoft.com/office/drawing/2014/main" val="3891261979"/>
                    </a:ext>
                  </a:extLst>
                </a:gridCol>
                <a:gridCol w="1702719">
                  <a:extLst>
                    <a:ext uri="{9D8B030D-6E8A-4147-A177-3AD203B41FA5}">
                      <a16:colId xmlns:a16="http://schemas.microsoft.com/office/drawing/2014/main" val="23522916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组别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素材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研究角度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169288"/>
                  </a:ext>
                </a:extLst>
              </a:tr>
              <a:tr h="8229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30238"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1800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世界城市人口只占全部人口比重的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整个世界被农村包围着。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1900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这一比重达到了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％；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1920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上升到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。在此过程中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既出现了伦敦、巴黎等综合性大都会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也有曼彻斯特、旧金山等工业化城市。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摘编自刘笑盈《推动历史进程的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工业革命》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城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市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032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875196"/>
              </p:ext>
            </p:extLst>
          </p:nvPr>
        </p:nvGraphicFramePr>
        <p:xfrm>
          <a:off x="334566" y="1052736"/>
          <a:ext cx="11639823" cy="5303520"/>
        </p:xfrm>
        <a:graphic>
          <a:graphicData uri="http://schemas.openxmlformats.org/drawingml/2006/table">
            <a:tbl>
              <a:tblPr firstRow="1" firstCol="1" bandRow="1"/>
              <a:tblGrid>
                <a:gridCol w="1252750">
                  <a:extLst>
                    <a:ext uri="{9D8B030D-6E8A-4147-A177-3AD203B41FA5}">
                      <a16:colId xmlns:a16="http://schemas.microsoft.com/office/drawing/2014/main" val="3954108645"/>
                    </a:ext>
                  </a:extLst>
                </a:gridCol>
                <a:gridCol w="8442857">
                  <a:extLst>
                    <a:ext uri="{9D8B030D-6E8A-4147-A177-3AD203B41FA5}">
                      <a16:colId xmlns:a16="http://schemas.microsoft.com/office/drawing/2014/main" val="3891261979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3522916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组别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素材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研究角度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169288"/>
                  </a:ext>
                </a:extLst>
              </a:tr>
              <a:tr h="8229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摘编自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美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杰里</a:t>
                      </a:r>
                      <a:r>
                        <a:rPr lang="en-US" altLang="zh-CN" sz="24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本特利等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                                                            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《简明新全球史》</a:t>
                      </a: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阶级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032686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1702718" y="3587115"/>
            <a:ext cx="3312368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世纪末，一群美国工人</a:t>
            </a:r>
            <a:r>
              <a:rPr lang="zh-CN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挤在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纽约一个房间生活的情景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54477" y="3517033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《罢工》描绘了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世纪下半叶</a:t>
            </a:r>
            <a:r>
              <a:rPr lang="zh-CN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资本主义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国家矿工与工厂主对峙的情景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733" y="1691279"/>
            <a:ext cx="2434338" cy="182575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3492" y="1763054"/>
            <a:ext cx="3076767" cy="192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6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119626"/>
              </p:ext>
            </p:extLst>
          </p:nvPr>
        </p:nvGraphicFramePr>
        <p:xfrm>
          <a:off x="334566" y="980728"/>
          <a:ext cx="11639823" cy="3108960"/>
        </p:xfrm>
        <a:graphic>
          <a:graphicData uri="http://schemas.openxmlformats.org/drawingml/2006/table">
            <a:tbl>
              <a:tblPr firstRow="1" firstCol="1" bandRow="1"/>
              <a:tblGrid>
                <a:gridCol w="864096">
                  <a:extLst>
                    <a:ext uri="{9D8B030D-6E8A-4147-A177-3AD203B41FA5}">
                      <a16:colId xmlns:a16="http://schemas.microsoft.com/office/drawing/2014/main" val="3954108645"/>
                    </a:ext>
                  </a:extLst>
                </a:gridCol>
                <a:gridCol w="8831511">
                  <a:extLst>
                    <a:ext uri="{9D8B030D-6E8A-4147-A177-3AD203B41FA5}">
                      <a16:colId xmlns:a16="http://schemas.microsoft.com/office/drawing/2014/main" val="3891261979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3522916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组别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素材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研究角度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169288"/>
                  </a:ext>
                </a:extLst>
              </a:tr>
              <a:tr h="8229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1874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英国卫生官员在视察过程中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发现约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吨散发臭气的城市固体废弃物。另据记载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1873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1892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在严重雾天后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因支气管炎导致的死亡率比平时高出很多。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摘编自布雷恩《工业革命以来的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          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英国环境史》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环境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问题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032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907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人口增长和大众教育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表反映的是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1838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年英国人口出生率变化情况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，与表中变化趋势紧密相关的是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工业革命的发展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民主制度的确立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殖民扩张的推动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大众教育的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59416" y="31447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022201"/>
              </p:ext>
            </p:extLst>
          </p:nvPr>
        </p:nvGraphicFramePr>
        <p:xfrm>
          <a:off x="550590" y="3847638"/>
          <a:ext cx="10971212" cy="1051560"/>
        </p:xfrm>
        <a:graphic>
          <a:graphicData uri="http://schemas.openxmlformats.org/drawingml/2006/table">
            <a:tbl>
              <a:tblPr firstRow="1" firstCol="1" bandRow="1"/>
              <a:tblGrid>
                <a:gridCol w="1828436">
                  <a:extLst>
                    <a:ext uri="{9D8B030D-6E8A-4147-A177-3AD203B41FA5}">
                      <a16:colId xmlns:a16="http://schemas.microsoft.com/office/drawing/2014/main" val="2108659172"/>
                    </a:ext>
                  </a:extLst>
                </a:gridCol>
                <a:gridCol w="1828436">
                  <a:extLst>
                    <a:ext uri="{9D8B030D-6E8A-4147-A177-3AD203B41FA5}">
                      <a16:colId xmlns:a16="http://schemas.microsoft.com/office/drawing/2014/main" val="3134118406"/>
                    </a:ext>
                  </a:extLst>
                </a:gridCol>
                <a:gridCol w="1828436">
                  <a:extLst>
                    <a:ext uri="{9D8B030D-6E8A-4147-A177-3AD203B41FA5}">
                      <a16:colId xmlns:a16="http://schemas.microsoft.com/office/drawing/2014/main" val="390546998"/>
                    </a:ext>
                  </a:extLst>
                </a:gridCol>
                <a:gridCol w="1287870">
                  <a:extLst>
                    <a:ext uri="{9D8B030D-6E8A-4147-A177-3AD203B41FA5}">
                      <a16:colId xmlns:a16="http://schemas.microsoft.com/office/drawing/2014/main" val="63952421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111583548"/>
                    </a:ext>
                  </a:extLst>
                </a:gridCol>
                <a:gridCol w="2253818">
                  <a:extLst>
                    <a:ext uri="{9D8B030D-6E8A-4147-A177-3AD203B41FA5}">
                      <a16:colId xmlns:a16="http://schemas.microsoft.com/office/drawing/2014/main" val="2799174504"/>
                    </a:ext>
                  </a:extLst>
                </a:gridCol>
              </a:tblGrid>
              <a:tr h="1105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年份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1838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1839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1840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1841</a:t>
                      </a:r>
                      <a:r>
                        <a:rPr lang="en-US" sz="230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1845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1851</a:t>
                      </a:r>
                      <a:r>
                        <a:rPr lang="en-US" sz="230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1855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8382268"/>
                  </a:ext>
                </a:extLst>
              </a:tr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出生率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032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177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197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283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390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6765897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799471"/>
            <a:ext cx="745807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第二、三、四组中任选一组，帮该小组撰写一份简要的研究报告。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标明研究角度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结合素材信息和所学知识简要说明研究思路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结论明确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研究报告示例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研究角度：劳动力结构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研究思路：从组内搜集素材看，自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年，欧洲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国的工业和服务业从业人口比重上升，农业从业人口比重下降。结合相关知识并深入分析可发现，随着第二次工业革命的扩展，出现了电力、汽车等新兴工业，越来越多的人从事工业和服务业。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研究结论：第二次工业革命促进了主要资本主义国家的劳动力结构变化，推动其成为工业化强国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836712"/>
            <a:ext cx="3384376" cy="45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选择第二组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研究角度：城市化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研究思路：从组内搜集素材看，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1800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世界城市人口占全部人口的比重上升，农村人口所占比重下降，并且出现了综合性大都会和工业化城市。结合相关知识并深入分析可发现，随着工业革命的扩展，工厂需要大量劳动力，吸引大量农村人口流入城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研究结论：工业革命促进了城市人口增长，推动了城市化进程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除上述各小组的研究角度之外，再为他们提供两个研究角度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299711"/>
            <a:ext cx="85902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生产力发展、科技进步、教育普及、妇女解放等。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年代，普鲁士学龄儿童入学率达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年，英国初等学校在校生比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年增加了五倍；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年，法国已婚男子和女子的文盲数量分别降至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％。这主要是由于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资产阶级革命的推动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人口快速增长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工业化的推动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人口素质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2685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城市化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广元中考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下图反映了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世纪末英国城市人口与农村人口的比例变化。据此可知，当时英国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</a:p>
          <a:p>
            <a:pPr algn="ctr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城市人口与农村人口的比例的变化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城市化进程加快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贫富分化逐渐加剧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生产力发展迅速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环境污染日益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严重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s12.jpg" descr="id:21474901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51825" y="2438325"/>
            <a:ext cx="3303905" cy="22479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2299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大城市处理污物的方式，也只是在半夜用马车将各个家庭的排泄物运出城外。城市人口增长太快，住房变得拥挤不堪，低收入家庭的居住条件更差。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年的巴黎街道狭窄而幽暗，许多居民区都是名副其实的贫民窟。从中可以看出当时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城市居住环境恶劣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贫富差距加大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城市基础设施完善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商业发展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迅速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908720"/>
            <a:ext cx="2808312" cy="4264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83352" y="25305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环境污染和贫富分化加剧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世纪中后期，英国孩子们在城市的垃圾堆上玩耍，有钱人在污浊不堪的泰晤士河上乘坐汽船游览。以上材料可用于研究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殖民扩张的进程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光荣革命的发生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工业革命的影响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经济危机的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13928" y="19464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 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一方面，资本家攫取了大部分的社会财富，他们日益富裕；另一方面，广大工人获得的收入却难以糊口，他们对不公平的社会现状越来越不满。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材料说明了工业化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促进了城市人口增加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造成了严重的环境问题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导致社会矛盾的激化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促进了社会财富的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63882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827913"/>
            <a:ext cx="2200275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104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乐山中考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工业革命推动了生产力的发展，对人类社会产生了深远的影响。据下图可知，当时英国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就业人口结构的变化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人口数量迅速增长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农业生产衰退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产业结构发生变化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进入垄断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阶段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ds114.jpg" descr="id:21474902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32090" y="2600697"/>
            <a:ext cx="4143375" cy="22517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86894" y="231112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31" y="692696"/>
            <a:ext cx="7103729" cy="111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1194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世纪以后，欧美主要国家开始推广大众教育。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年以后，英国、法国开始对儿童实行免费义务教育。大众教育在欧洲开始推广的原因是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殖民扩张的需要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争夺霸权的需求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革命浪潮的推动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工业化发展的需要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次工业革命促进了生产力的发展，使社会面貌发生翻天覆地的变化。以下属于第二次工业革命带来的积极影响是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激化了社会矛盾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加剧了环境的污染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削弱了欧洲力量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加速了城市化进程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087094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11430" y="14214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1757</Words>
  <Application>Microsoft Office PowerPoint</Application>
  <PresentationFormat>自定义</PresentationFormat>
  <Paragraphs>192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298</cp:revision>
  <dcterms:created xsi:type="dcterms:W3CDTF">2020-11-06T05:24:40Z</dcterms:created>
  <dcterms:modified xsi:type="dcterms:W3CDTF">2024-12-17T01:33:09Z</dcterms:modified>
</cp:coreProperties>
</file>